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Barlow" panose="00000500000000000000" pitchFamily="2" charset="0"/>
      <p:regular r:id="rId14"/>
    </p:embeddedFont>
    <p:embeddedFont>
      <p:font typeface="Comic Sans MS" panose="030F0702030302020204" pitchFamily="66" charset="0"/>
      <p:regular r:id="rId15"/>
      <p:bold r:id="rId16"/>
      <p:italic r:id="rId17"/>
      <p:boldItalic r:id="rId18"/>
    </p:embeddedFont>
  </p:embeddedFontLst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760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72936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Automating Student Management System with Stored Procedures</a:t>
            </a:r>
            <a:endParaRPr lang="en-US" sz="4300" dirty="0"/>
          </a:p>
        </p:txBody>
      </p:sp>
      <p:pic>
        <p:nvPicPr>
          <p:cNvPr id="5" name="Picture 4" descr="A black background with white spots&#10;&#10;AI-generated content may be incorrect.">
            <a:extLst>
              <a:ext uri="{FF2B5EF4-FFF2-40B4-BE49-F238E27FC236}">
                <a16:creationId xmlns:a16="http://schemas.microsoft.com/office/drawing/2014/main" id="{43618A79-4413-67EF-667F-399CE1233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9581" y="7318946"/>
            <a:ext cx="1970819" cy="910654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706B1DB4-CCDD-4581-4ADD-35DEA9B08B68}"/>
              </a:ext>
            </a:extLst>
          </p:cNvPr>
          <p:cNvSpPr/>
          <p:nvPr/>
        </p:nvSpPr>
        <p:spPr>
          <a:xfrm>
            <a:off x="6350437" y="6863620"/>
            <a:ext cx="2145170" cy="617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0FCFF"/>
                </a:solidFill>
                <a:latin typeface="Comic Sans MS" panose="030F0702030302020204" pitchFamily="66" charset="0"/>
                <a:ea typeface="Spline Sans Bold" pitchFamily="34" charset="-122"/>
              </a:rPr>
              <a:t>Team A</a:t>
            </a:r>
          </a:p>
          <a:p>
            <a:pPr marL="0" indent="0" algn="l">
              <a:buNone/>
            </a:pPr>
            <a:r>
              <a:rPr lang="en-US" sz="1600" b="1" dirty="0">
                <a:solidFill>
                  <a:srgbClr val="F0FCFF"/>
                </a:solidFill>
                <a:latin typeface="Comic Sans MS" panose="030F0702030302020204" pitchFamily="66" charset="0"/>
                <a:ea typeface="Spline Sans Bold" pitchFamily="34" charset="-122"/>
              </a:rPr>
              <a:t>SQL Intermediate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562629E2-0ADF-01C0-9464-A6FD98A49CA4}"/>
              </a:ext>
            </a:extLst>
          </p:cNvPr>
          <p:cNvSpPr/>
          <p:nvPr/>
        </p:nvSpPr>
        <p:spPr>
          <a:xfrm>
            <a:off x="6350437" y="3900828"/>
            <a:ext cx="3358828" cy="388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0FCFF"/>
                </a:solidFill>
                <a:latin typeface="Comic Sans MS" panose="030F0702030302020204" pitchFamily="66" charset="0"/>
                <a:ea typeface="Spline Sans Bold" pitchFamily="34" charset="-122"/>
              </a:rPr>
              <a:t>An SQL Automation Process…</a:t>
            </a:r>
            <a:endParaRPr lang="en-US" sz="16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white spots&#10;&#10;AI-generated content may be incorrect.">
            <a:extLst>
              <a:ext uri="{FF2B5EF4-FFF2-40B4-BE49-F238E27FC236}">
                <a16:creationId xmlns:a16="http://schemas.microsoft.com/office/drawing/2014/main" id="{1C2BD2C4-0F53-2D9F-9CB8-DE9545C8B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581" y="7318946"/>
            <a:ext cx="1970819" cy="91065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292B8A3-655C-F28E-5B39-5D81FB2AEF01}"/>
              </a:ext>
            </a:extLst>
          </p:cNvPr>
          <p:cNvSpPr/>
          <p:nvPr/>
        </p:nvSpPr>
        <p:spPr>
          <a:xfrm>
            <a:off x="3996918" y="398328"/>
            <a:ext cx="6028232" cy="74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800" b="1" dirty="0">
                <a:solidFill>
                  <a:srgbClr val="F0FCFF"/>
                </a:solidFill>
                <a:latin typeface="Comic Sans MS" panose="030F0702030302020204" pitchFamily="66" charset="0"/>
                <a:ea typeface="Spline Sans Bold" pitchFamily="34" charset="-122"/>
                <a:cs typeface="Spline Sans Bold" pitchFamily="34" charset="-120"/>
              </a:rPr>
              <a:t>Call Statements</a:t>
            </a:r>
            <a:endParaRPr lang="en-US" sz="4800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6E1DB-D4D7-69EE-BA09-2BAA97F81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888" y="1147157"/>
            <a:ext cx="11898624" cy="69533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69466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white spots&#10;&#10;AI-generated content may be incorrect.">
            <a:extLst>
              <a:ext uri="{FF2B5EF4-FFF2-40B4-BE49-F238E27FC236}">
                <a16:creationId xmlns:a16="http://schemas.microsoft.com/office/drawing/2014/main" id="{051F1FB2-63A2-9DAE-4A76-A49FE359E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581" y="7318946"/>
            <a:ext cx="1970819" cy="91065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DBB3D97-4C09-A00F-536F-3391E9FE249D}"/>
              </a:ext>
            </a:extLst>
          </p:cNvPr>
          <p:cNvSpPr/>
          <p:nvPr/>
        </p:nvSpPr>
        <p:spPr>
          <a:xfrm>
            <a:off x="3996918" y="398328"/>
            <a:ext cx="6028232" cy="74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800" b="1" dirty="0">
                <a:solidFill>
                  <a:srgbClr val="F0FCFF"/>
                </a:solidFill>
                <a:latin typeface="Comic Sans MS" panose="030F0702030302020204" pitchFamily="66" charset="0"/>
                <a:ea typeface="Spline Sans Bold" pitchFamily="34" charset="-122"/>
                <a:cs typeface="Spline Sans Bold" pitchFamily="34" charset="-120"/>
              </a:rPr>
              <a:t>Conclusion</a:t>
            </a:r>
            <a:endParaRPr lang="en-US" sz="4800" dirty="0">
              <a:latin typeface="Comic Sans MS" panose="030F0702030302020204" pitchFamily="66" charset="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5C671424-9F61-FEE9-2826-BF3B3834AC1A}"/>
              </a:ext>
            </a:extLst>
          </p:cNvPr>
          <p:cNvSpPr/>
          <p:nvPr/>
        </p:nvSpPr>
        <p:spPr>
          <a:xfrm>
            <a:off x="691222" y="1930640"/>
            <a:ext cx="12725520" cy="4486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Comic Sans MS" panose="030F0702030302020204" pitchFamily="66" charset="0"/>
                <a:ea typeface="Spline Sans Bold" pitchFamily="34" charset="-122"/>
                <a:cs typeface="Spline Sans Bold" pitchFamily="34" charset="-120"/>
              </a:rPr>
              <a:t>Conclusively, the automation of analytic queries through SQL stored procedures significantly</a:t>
            </a:r>
          </a:p>
          <a:p>
            <a:pPr marL="0" indent="0">
              <a:lnSpc>
                <a:spcPts val="405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Comic Sans MS" panose="030F0702030302020204" pitchFamily="66" charset="0"/>
                <a:ea typeface="Spline Sans Bold" pitchFamily="34" charset="-122"/>
                <a:cs typeface="Spline Sans Bold" pitchFamily="34" charset="-120"/>
              </a:rPr>
              <a:t>streamlines data processing, enhances query efficiency, and minimizes the risk of manual errors.</a:t>
            </a:r>
          </a:p>
          <a:p>
            <a:pPr marL="0" indent="0">
              <a:lnSpc>
                <a:spcPts val="405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Comic Sans MS" panose="030F0702030302020204" pitchFamily="66" charset="0"/>
                <a:ea typeface="Spline Sans Bold" pitchFamily="34" charset="-122"/>
                <a:cs typeface="Spline Sans Bold" pitchFamily="34" charset="-120"/>
              </a:rPr>
              <a:t>By embedding logic and reusability into stored procedures, organizations can achieve faster</a:t>
            </a:r>
          </a:p>
          <a:p>
            <a:pPr marL="0" indent="0">
              <a:lnSpc>
                <a:spcPts val="405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Comic Sans MS" panose="030F0702030302020204" pitchFamily="66" charset="0"/>
                <a:ea typeface="Spline Sans Bold" pitchFamily="34" charset="-122"/>
                <a:cs typeface="Spline Sans Bold" pitchFamily="34" charset="-120"/>
              </a:rPr>
              <a:t>insights, maintain consistency in reporting, and ensure scalability in handling large datasets.</a:t>
            </a:r>
          </a:p>
          <a:p>
            <a:pPr marL="0" indent="0">
              <a:lnSpc>
                <a:spcPts val="405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Comic Sans MS" panose="030F0702030302020204" pitchFamily="66" charset="0"/>
                <a:ea typeface="Spline Sans Bold" pitchFamily="34" charset="-122"/>
                <a:cs typeface="Spline Sans Bold" pitchFamily="34" charset="-120"/>
              </a:rPr>
              <a:t>This project underscores the value of stored procedures as a powerful tool in modern data analytics</a:t>
            </a:r>
          </a:p>
          <a:p>
            <a:pPr marL="0" indent="0">
              <a:lnSpc>
                <a:spcPts val="405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Comic Sans MS" panose="030F0702030302020204" pitchFamily="66" charset="0"/>
                <a:ea typeface="Spline Sans Bold" pitchFamily="34" charset="-122"/>
                <a:cs typeface="Spline Sans Bold" pitchFamily="34" charset="-120"/>
              </a:rPr>
              <a:t>Workflows, laying the groundwork for more robust and automated decision-making systems.</a:t>
            </a:r>
          </a:p>
          <a:p>
            <a:pPr marL="0" indent="0">
              <a:lnSpc>
                <a:spcPts val="405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Comic Sans MS" panose="030F0702030302020204" pitchFamily="66" charset="0"/>
                <a:ea typeface="Spline Sans Bold" pitchFamily="34" charset="-122"/>
                <a:cs typeface="Spline Sans Bold" pitchFamily="34" charset="-120"/>
              </a:rPr>
              <a:t>Through the aforementioned, it is not only important, but also pertinent for any business to </a:t>
            </a:r>
          </a:p>
          <a:p>
            <a:pPr marL="0" indent="0">
              <a:lnSpc>
                <a:spcPts val="405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Comic Sans MS" panose="030F0702030302020204" pitchFamily="66" charset="0"/>
                <a:ea typeface="Spline Sans Bold" pitchFamily="34" charset="-122"/>
                <a:cs typeface="Spline Sans Bold" pitchFamily="34" charset="-120"/>
              </a:rPr>
              <a:t>make use of automation in their day-to-day activity. 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5A11E8A9-EF5B-997F-2B8B-66410DF66C1D}"/>
              </a:ext>
            </a:extLst>
          </p:cNvPr>
          <p:cNvSpPr/>
          <p:nvPr/>
        </p:nvSpPr>
        <p:spPr>
          <a:xfrm>
            <a:off x="3996918" y="7025444"/>
            <a:ext cx="6028232" cy="74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Comic Sans MS" panose="030F0702030302020204" pitchFamily="66" charset="0"/>
                <a:ea typeface="Spline Sans Bold" pitchFamily="34" charset="-122"/>
                <a:cs typeface="Spline Sans Bold" pitchFamily="34" charset="-120"/>
              </a:rPr>
              <a:t>Thank You…</a:t>
            </a:r>
            <a:endParaRPr 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410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82510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 Automate?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881193"/>
            <a:ext cx="3584496" cy="1835706"/>
          </a:xfrm>
          <a:prstGeom prst="roundRect">
            <a:avLst>
              <a:gd name="adj" fmla="val 20174"/>
            </a:avLst>
          </a:prstGeom>
          <a:noFill/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41333" y="3158490"/>
            <a:ext cx="276629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Quickly Add Students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41333" y="3649504"/>
            <a:ext cx="30299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Efficiently insert new student records.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349" y="2881193"/>
            <a:ext cx="3584615" cy="1835706"/>
          </a:xfrm>
          <a:prstGeom prst="roundRect">
            <a:avLst>
              <a:gd name="adj" fmla="val 20174"/>
            </a:avLst>
          </a:prstGeom>
          <a:noFill/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72645" y="3158490"/>
            <a:ext cx="290048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Streamline Enrollment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72645" y="3649504"/>
            <a:ext cx="30300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Seamlessly enroll students in courses.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4963716"/>
            <a:ext cx="7415927" cy="1440656"/>
          </a:xfrm>
          <a:prstGeom prst="roundRect">
            <a:avLst>
              <a:gd name="adj" fmla="val 25706"/>
            </a:avLst>
          </a:prstGeom>
          <a:noFill/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1333" y="524101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Update Information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41333" y="5732026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Automate student contact updates.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white spots&#10;&#10;AI-generated content may be incorrect.">
            <a:extLst>
              <a:ext uri="{FF2B5EF4-FFF2-40B4-BE49-F238E27FC236}">
                <a16:creationId xmlns:a16="http://schemas.microsoft.com/office/drawing/2014/main" id="{E8A4054D-F2B4-0F47-CAA9-A72312707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581" y="7318946"/>
            <a:ext cx="1970819" cy="91065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55201" y="514707"/>
            <a:ext cx="5147072" cy="519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Insert Students Procedure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322692" y="1558706"/>
            <a:ext cx="4332435" cy="509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Adds new student records to the Students table.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22692" y="2255818"/>
            <a:ext cx="2080022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Parameters: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322692" y="2702897"/>
            <a:ext cx="643163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@StudentID (string)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22692" y="3067824"/>
            <a:ext cx="643163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@StudentName (string)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22692" y="3432750"/>
            <a:ext cx="643163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@Gender (string)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322692" y="3797677"/>
            <a:ext cx="643163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@DOB (YYYY-MM-DD)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22692" y="4162604"/>
            <a:ext cx="643163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@DepartmentID (string)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322692" y="4527530"/>
            <a:ext cx="643163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@Email (string)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CF86B1-EBF0-4FCC-C155-A36F94379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763" y="1450931"/>
            <a:ext cx="8703725" cy="5502870"/>
          </a:xfrm>
          <a:prstGeom prst="round2DiagRect">
            <a:avLst>
              <a:gd name="adj1" fmla="val 5186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white spots&#10;&#10;AI-generated content may be incorrect.">
            <a:extLst>
              <a:ext uri="{FF2B5EF4-FFF2-40B4-BE49-F238E27FC236}">
                <a16:creationId xmlns:a16="http://schemas.microsoft.com/office/drawing/2014/main" id="{131DC226-77EB-8B27-19F8-B6BA5D313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581" y="7318946"/>
            <a:ext cx="1970819" cy="91065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55201" y="514707"/>
            <a:ext cx="5260181" cy="519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New Enrollment Procedure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55201" y="1408985"/>
            <a:ext cx="5260181" cy="519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Inserts new course enrollments into the Enrollments table.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55201" y="2106097"/>
            <a:ext cx="2080022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Parameters: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55201" y="2553176"/>
            <a:ext cx="643163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@EnrollmentID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55201" y="2918103"/>
            <a:ext cx="643163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@StudentID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55201" y="3283029"/>
            <a:ext cx="643163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@CourseID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55201" y="3647956"/>
            <a:ext cx="643163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@EnrollmentDate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5BB308-37A4-F6D9-A6F0-C128C1EB4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470" y="1928930"/>
            <a:ext cx="9177729" cy="4959721"/>
          </a:xfrm>
          <a:prstGeom prst="roundRect">
            <a:avLst>
              <a:gd name="adj" fmla="val 560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background with white spots&#10;&#10;AI-generated content may be incorrect.">
            <a:extLst>
              <a:ext uri="{FF2B5EF4-FFF2-40B4-BE49-F238E27FC236}">
                <a16:creationId xmlns:a16="http://schemas.microsoft.com/office/drawing/2014/main" id="{1A8C9679-AA8A-D625-4F0F-E824DDC86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581" y="7318946"/>
            <a:ext cx="1970819" cy="91065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55201" y="514707"/>
            <a:ext cx="5829181" cy="519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Students In Course Procedure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55201" y="1408986"/>
            <a:ext cx="4797948" cy="509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Returns a list of students enrolled in a specific course.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55201" y="2106097"/>
            <a:ext cx="2080022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Parameter: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55201" y="2553176"/>
            <a:ext cx="643163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350"/>
              </a:lnSpc>
              <a:buSzPct val="100000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@CourseCode (e.g., 'PSY351')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55201" y="3039785"/>
            <a:ext cx="2080022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Output: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655201" y="3486864"/>
            <a:ext cx="643163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StudentID, Name, CourseName, DepartmentID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8796F1-A3D1-FFB1-629F-2EAF1C5F9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88" y="1076217"/>
            <a:ext cx="7607101" cy="6384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background with white spots&#10;&#10;AI-generated content may be incorrect.">
            <a:extLst>
              <a:ext uri="{FF2B5EF4-FFF2-40B4-BE49-F238E27FC236}">
                <a16:creationId xmlns:a16="http://schemas.microsoft.com/office/drawing/2014/main" id="{BC5623F7-6E21-CDEB-94EB-73A13AFA1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581" y="7318946"/>
            <a:ext cx="1970819" cy="91065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55201" y="514707"/>
            <a:ext cx="5327928" cy="519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Students Taught Procedure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55201" y="1408986"/>
            <a:ext cx="4781323" cy="519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Lists students grouped by their instructor.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55201" y="2106097"/>
            <a:ext cx="2080022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Parameter: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55201" y="2553176"/>
            <a:ext cx="643163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@InstructorName (e.g., 'Professor Bankole')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55201" y="3039785"/>
            <a:ext cx="2080022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Output: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655201" y="3486864"/>
            <a:ext cx="643163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InstructorID, InstructorName, TotalStudents, StudentsTaught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D5D037-6A13-2EDC-C60B-6B3FF1C1C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838" y="1597896"/>
            <a:ext cx="7338828" cy="5334390"/>
          </a:xfrm>
          <a:prstGeom prst="roundRect">
            <a:avLst>
              <a:gd name="adj" fmla="val 825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spots&#10;&#10;AI-generated content may be incorrect.">
            <a:extLst>
              <a:ext uri="{FF2B5EF4-FFF2-40B4-BE49-F238E27FC236}">
                <a16:creationId xmlns:a16="http://schemas.microsoft.com/office/drawing/2014/main" id="{97A09D54-75D1-1A50-A45E-99C48F071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581" y="7318946"/>
            <a:ext cx="1970819" cy="91065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55201" y="514707"/>
            <a:ext cx="6088618" cy="519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Update Student Mail Procedure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55201" y="1408986"/>
            <a:ext cx="4066428" cy="631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Updates student email addresses.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55201" y="2106097"/>
            <a:ext cx="2080022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Parameters: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655201" y="2553176"/>
            <a:ext cx="3950051" cy="447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@StudentID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655202" y="2918102"/>
            <a:ext cx="3950050" cy="447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@Email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3BA49D-893E-9859-6122-43CF995FA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823" y="1399851"/>
            <a:ext cx="9161184" cy="5516337"/>
          </a:xfrm>
          <a:prstGeom prst="round2DiagRect">
            <a:avLst>
              <a:gd name="adj1" fmla="val 7023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background with white spots&#10;&#10;AI-generated content may be incorrect.">
            <a:extLst>
              <a:ext uri="{FF2B5EF4-FFF2-40B4-BE49-F238E27FC236}">
                <a16:creationId xmlns:a16="http://schemas.microsoft.com/office/drawing/2014/main" id="{B0B98066-FBA4-C7BE-031C-1A2301EC7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581" y="7318946"/>
            <a:ext cx="1970819" cy="91065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55201" y="514707"/>
            <a:ext cx="7399258" cy="519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Student Course Enrollment Procedure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472321" y="1450550"/>
            <a:ext cx="5379839" cy="509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Lists all courses a specific student is enrolled in.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72321" y="2147661"/>
            <a:ext cx="2080022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Parameter: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72321" y="2594740"/>
            <a:ext cx="643163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@StudentID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72321" y="3081349"/>
            <a:ext cx="2080022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Output: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72321" y="3528428"/>
            <a:ext cx="5745599" cy="627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 Name, NumberOfCoursesEnrolled, Courses Taken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29E203-F7F1-12E9-6111-1334E5026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719" y="1408985"/>
            <a:ext cx="7896369" cy="5490579"/>
          </a:xfrm>
          <a:prstGeom prst="round2DiagRect">
            <a:avLst>
              <a:gd name="adj1" fmla="val 6069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background with white spots&#10;&#10;AI-generated content may be incorrect.">
            <a:extLst>
              <a:ext uri="{FF2B5EF4-FFF2-40B4-BE49-F238E27FC236}">
                <a16:creationId xmlns:a16="http://schemas.microsoft.com/office/drawing/2014/main" id="{EE941934-5B21-2306-3DCC-A9FB47819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581" y="7318946"/>
            <a:ext cx="1970819" cy="91065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55201" y="514707"/>
            <a:ext cx="5770721" cy="519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Course Enrollment Procedure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55201" y="1408985"/>
            <a:ext cx="5595970" cy="519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Shows the count of students enrolled in a specific course.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55201" y="2106097"/>
            <a:ext cx="2080022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Parameter: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55201" y="2553176"/>
            <a:ext cx="643163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@CourseID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55201" y="3039785"/>
            <a:ext cx="2080022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Output: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655201" y="3486864"/>
            <a:ext cx="643163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CourseID, CourseName, EnrollmentCount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74DC89-C687-B150-984E-4CB775F5A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273" y="1408985"/>
            <a:ext cx="7752778" cy="5775749"/>
          </a:xfrm>
          <a:prstGeom prst="roundRect">
            <a:avLst>
              <a:gd name="adj" fmla="val 572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368</Words>
  <Application>Microsoft Office PowerPoint</Application>
  <PresentationFormat>Custom</PresentationFormat>
  <Paragraphs>76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Comic Sans MS</vt:lpstr>
      <vt:lpstr>Arial</vt:lpstr>
      <vt:lpstr>Barlow</vt:lpstr>
      <vt:lpstr>Spline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lastModifiedBy>Idris Olanrewaju</cp:lastModifiedBy>
  <cp:revision>4</cp:revision>
  <dcterms:created xsi:type="dcterms:W3CDTF">2025-07-11T19:36:06Z</dcterms:created>
  <dcterms:modified xsi:type="dcterms:W3CDTF">2025-07-12T04:23:02Z</dcterms:modified>
</cp:coreProperties>
</file>